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3" r:id="rId2"/>
    <p:sldId id="335" r:id="rId3"/>
    <p:sldId id="336" r:id="rId4"/>
    <p:sldId id="337" r:id="rId5"/>
    <p:sldId id="338" r:id="rId6"/>
    <p:sldId id="339" r:id="rId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9960E8E-BC57-4023-8C11-2A5645997B94}">
          <p14:sldIdLst>
            <p14:sldId id="263"/>
            <p14:sldId id="335"/>
            <p14:sldId id="336"/>
            <p14:sldId id="337"/>
            <p14:sldId id="338"/>
            <p14:sldId id="339"/>
          </p14:sldIdLst>
        </p14:section>
        <p14:section name="Untitled Section" id="{F768A6DC-A271-4103-82BD-2FE78B780205}">
          <p14:sldIdLst/>
        </p14:section>
        <p14:section name="Untitled Section" id="{D6756BCB-09B7-4493-816F-5E6F226DA36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eorge Andrew" initials="N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DEBFF"/>
    <a:srgbClr val="001F4C"/>
    <a:srgbClr val="9BCDEF"/>
    <a:srgbClr val="8CACEC"/>
    <a:srgbClr val="DBE9FD"/>
    <a:srgbClr val="8BBBFF"/>
    <a:srgbClr val="1E1F4C"/>
    <a:srgbClr val="00132E"/>
    <a:srgbClr val="0022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605" autoAdjust="0"/>
    <p:restoredTop sz="96249" autoAdjust="0"/>
  </p:normalViewPr>
  <p:slideViewPr>
    <p:cSldViewPr>
      <p:cViewPr varScale="1">
        <p:scale>
          <a:sx n="161" d="100"/>
          <a:sy n="161" d="100"/>
        </p:scale>
        <p:origin x="2720" y="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34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921" cy="480060"/>
          </a:xfrm>
          <a:prstGeom prst="rect">
            <a:avLst/>
          </a:prstGeom>
        </p:spPr>
        <p:txBody>
          <a:bodyPr vert="horz" lIns="96635" tIns="48318" rIns="96635" bIns="483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1"/>
            <a:ext cx="3169921" cy="480060"/>
          </a:xfrm>
          <a:prstGeom prst="rect">
            <a:avLst/>
          </a:prstGeom>
        </p:spPr>
        <p:txBody>
          <a:bodyPr vert="horz" lIns="96635" tIns="48318" rIns="96635" bIns="48318" rtlCol="0"/>
          <a:lstStyle>
            <a:lvl1pPr algn="r">
              <a:defRPr sz="1200"/>
            </a:lvl1pPr>
          </a:lstStyle>
          <a:p>
            <a:fld id="{1EDAACC8-5A0F-3346-8BCA-17EEBE15E412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475"/>
            <a:ext cx="3169921" cy="480060"/>
          </a:xfrm>
          <a:prstGeom prst="rect">
            <a:avLst/>
          </a:prstGeom>
        </p:spPr>
        <p:txBody>
          <a:bodyPr vert="horz" lIns="96635" tIns="48318" rIns="96635" bIns="483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5"/>
            <a:ext cx="3169921" cy="480060"/>
          </a:xfrm>
          <a:prstGeom prst="rect">
            <a:avLst/>
          </a:prstGeom>
        </p:spPr>
        <p:txBody>
          <a:bodyPr vert="horz" lIns="96635" tIns="48318" rIns="96635" bIns="48318" rtlCol="0" anchor="b"/>
          <a:lstStyle>
            <a:lvl1pPr algn="r">
              <a:defRPr sz="1200"/>
            </a:lvl1pPr>
          </a:lstStyle>
          <a:p>
            <a:fld id="{0E7E13D3-6F9C-8548-844B-313DFE9A1D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607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69921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5" tIns="48318" rIns="96635" bIns="48318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8" y="1"/>
            <a:ext cx="3169921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5" tIns="48318" rIns="96635" bIns="4831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1" y="4560571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5" tIns="48318" rIns="96635" bIns="483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19475"/>
            <a:ext cx="3169921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5" tIns="48318" rIns="96635" bIns="48318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8" y="9119475"/>
            <a:ext cx="3169921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5" tIns="48318" rIns="96635" bIns="4831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39D21BB-0FAC-4944-8CEF-99D7548805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3791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Version 10/23/2013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D21BB-0FAC-4944-8CEF-99D75488052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390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172200"/>
            <a:ext cx="2286000" cy="457200"/>
          </a:xfrm>
        </p:spPr>
        <p:txBody>
          <a:bodyPr/>
          <a:lstStyle>
            <a:lvl1pPr algn="r">
              <a:defRPr>
                <a:solidFill>
                  <a:srgbClr val="19194D"/>
                </a:solidFill>
              </a:defRPr>
            </a:lvl1pPr>
          </a:lstStyle>
          <a:p>
            <a:fld id="{F318C4AA-DD91-406E-8B8D-ACEFEF3CC5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172200"/>
            <a:ext cx="2286000" cy="457200"/>
          </a:xfrm>
          <a:ln/>
        </p:spPr>
        <p:txBody>
          <a:bodyPr/>
          <a:lstStyle>
            <a:lvl1pPr algn="r">
              <a:defRPr/>
            </a:lvl1pPr>
          </a:lstStyle>
          <a:p>
            <a:fld id="{10C720C7-6CD7-4835-BC75-378D1232BD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914400"/>
            <a:ext cx="1943100" cy="532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14400"/>
            <a:ext cx="5676900" cy="532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172200"/>
            <a:ext cx="2286000" cy="457200"/>
          </a:xfrm>
          <a:ln/>
        </p:spPr>
        <p:txBody>
          <a:bodyPr/>
          <a:lstStyle>
            <a:lvl1pPr algn="r">
              <a:defRPr/>
            </a:lvl1pPr>
          </a:lstStyle>
          <a:p>
            <a:fld id="{E825264F-C910-4036-9F78-610CE32621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172200"/>
            <a:ext cx="2286000" cy="457200"/>
          </a:xfrm>
        </p:spPr>
        <p:txBody>
          <a:bodyPr/>
          <a:lstStyle>
            <a:lvl1pPr algn="r">
              <a:defRPr/>
            </a:lvl1pPr>
          </a:lstStyle>
          <a:p>
            <a:fld id="{4CC4599A-07E3-4617-88E3-6A5F05D80C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172200"/>
            <a:ext cx="2286000" cy="457200"/>
          </a:xfrm>
        </p:spPr>
        <p:txBody>
          <a:bodyPr/>
          <a:lstStyle>
            <a:lvl1pPr algn="r">
              <a:defRPr/>
            </a:lvl1pPr>
          </a:lstStyle>
          <a:p>
            <a:fld id="{432180FA-AD00-47B9-B60B-B3934BC28F6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20900"/>
            <a:ext cx="3810000" cy="4114800"/>
          </a:xfrm>
        </p:spPr>
        <p:txBody>
          <a:bodyPr/>
          <a:lstStyle>
            <a:lvl1pPr>
              <a:defRPr sz="2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20900"/>
            <a:ext cx="3810000" cy="4114800"/>
          </a:xfrm>
        </p:spPr>
        <p:txBody>
          <a:bodyPr/>
          <a:lstStyle>
            <a:lvl1pPr>
              <a:defRPr sz="2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172200"/>
            <a:ext cx="2286000" cy="457200"/>
          </a:xfrm>
        </p:spPr>
        <p:txBody>
          <a:bodyPr/>
          <a:lstStyle>
            <a:lvl1pPr algn="r">
              <a:defRPr/>
            </a:lvl1pPr>
          </a:lstStyle>
          <a:p>
            <a:fld id="{F638C10F-7402-4422-921A-12592BB20F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172200"/>
            <a:ext cx="2286000" cy="457200"/>
          </a:xfrm>
          <a:ln/>
        </p:spPr>
        <p:txBody>
          <a:bodyPr/>
          <a:lstStyle>
            <a:lvl1pPr algn="r">
              <a:defRPr/>
            </a:lvl1pPr>
          </a:lstStyle>
          <a:p>
            <a:fld id="{ED721A13-4D13-403B-BAA4-EC05CA2559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172200"/>
            <a:ext cx="2286000" cy="457200"/>
          </a:xfrm>
          <a:ln/>
        </p:spPr>
        <p:txBody>
          <a:bodyPr/>
          <a:lstStyle>
            <a:lvl1pPr algn="r">
              <a:defRPr/>
            </a:lvl1pPr>
          </a:lstStyle>
          <a:p>
            <a:fld id="{41EFD272-10EF-4032-BC90-D1B0500E99B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172200"/>
            <a:ext cx="2286000" cy="457200"/>
          </a:xfrm>
          <a:ln/>
        </p:spPr>
        <p:txBody>
          <a:bodyPr/>
          <a:lstStyle>
            <a:lvl1pPr algn="r">
              <a:defRPr/>
            </a:lvl1pPr>
          </a:lstStyle>
          <a:p>
            <a:fld id="{27FF625C-034D-46F4-9AA4-3A9EFE0DA9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172200"/>
            <a:ext cx="2286000" cy="457200"/>
          </a:xfrm>
          <a:ln/>
        </p:spPr>
        <p:txBody>
          <a:bodyPr/>
          <a:lstStyle>
            <a:lvl1pPr algn="r">
              <a:defRPr/>
            </a:lvl1pPr>
          </a:lstStyle>
          <a:p>
            <a:fld id="{6C4AC95E-172A-4273-BD10-025D93FE85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172200"/>
            <a:ext cx="2286000" cy="457200"/>
          </a:xfrm>
          <a:ln/>
        </p:spPr>
        <p:txBody>
          <a:bodyPr/>
          <a:lstStyle>
            <a:lvl1pPr algn="r">
              <a:defRPr/>
            </a:lvl1pPr>
          </a:lstStyle>
          <a:p>
            <a:fld id="{C92294A3-AEFE-4242-9031-5C75438523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609600"/>
            <a:ext cx="6858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752600"/>
            <a:ext cx="8382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1722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charset="0"/>
              </a:defRPr>
            </a:lvl1pPr>
          </a:lstStyle>
          <a:p>
            <a:fld id="{18B52E1F-2D9E-492C-8BFD-0661D3A79E7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7" descr="Tagline-arrow-URL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181600" y="6019800"/>
            <a:ext cx="3786188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7" descr="CARR_Logo_72dpi_TRANS2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6458" y="685800"/>
            <a:ext cx="1356189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grid_globe.png"/>
          <p:cNvPicPr>
            <a:picLocks noChangeAspect="1"/>
          </p:cNvPicPr>
          <p:nvPr userDrawn="1"/>
        </p:nvPicPr>
        <p:blipFill>
          <a:blip r:embed="rId15" cstate="print">
            <a:lum bright="-80000" contrast="98000"/>
          </a:blip>
          <a:srcRect r="16653" b="33333"/>
          <a:stretch>
            <a:fillRect/>
          </a:stretch>
        </p:blipFill>
        <p:spPr bwMode="auto">
          <a:xfrm>
            <a:off x="3138488" y="1626235"/>
            <a:ext cx="5791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752600"/>
            <a:ext cx="79248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001F4C"/>
                </a:solidFill>
                <a:ea typeface="+mj-ea"/>
                <a:cs typeface="+mj-cs"/>
              </a:rPr>
              <a:t>Nightlights Spectroscopy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295400"/>
          </a:xfrm>
        </p:spPr>
        <p:txBody>
          <a:bodyPr/>
          <a:lstStyle/>
          <a:p>
            <a:r>
              <a:rPr lang="en-US" sz="2400" dirty="0"/>
              <a:t>J. Carr, Houria Madani</a:t>
            </a:r>
          </a:p>
          <a:p>
            <a:r>
              <a:rPr lang="en-US" sz="2400" dirty="0"/>
              <a:t>Carr Astronautics </a:t>
            </a:r>
            <a:endParaRPr lang="en-US" sz="2400" baseline="30000" dirty="0"/>
          </a:p>
          <a:p>
            <a:endParaRPr lang="en-US" sz="2000" dirty="0"/>
          </a:p>
          <a:p>
            <a:r>
              <a:rPr lang="en-US" sz="2400" dirty="0"/>
              <a:t>1 May 2023</a:t>
            </a:r>
          </a:p>
        </p:txBody>
      </p:sp>
      <p:sp>
        <p:nvSpPr>
          <p:cNvPr id="15364" name="Rectangle 3"/>
          <p:cNvSpPr txBox="1">
            <a:spLocks noChangeArrowheads="1"/>
          </p:cNvSpPr>
          <p:nvPr/>
        </p:nvSpPr>
        <p:spPr bwMode="auto">
          <a:xfrm>
            <a:off x="228600" y="6477000"/>
            <a:ext cx="8686800" cy="381000"/>
          </a:xfrm>
          <a:prstGeom prst="rect">
            <a:avLst/>
          </a:prstGeom>
          <a:solidFill>
            <a:srgbClr val="8BBBFF"/>
          </a:solidFill>
          <a:ln w="9525">
            <a:solidFill>
              <a:srgbClr val="8BBBFF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000" b="1" dirty="0">
                <a:solidFill>
                  <a:schemeClr val="bg1"/>
                </a:solidFill>
              </a:rPr>
              <a:t>6404 IVY LANE SUITE 333 GREENBELT, MD 20770</a:t>
            </a:r>
          </a:p>
          <a:p>
            <a:pPr algn="ctr">
              <a:spcBef>
                <a:spcPct val="20000"/>
              </a:spcBef>
            </a:pPr>
            <a:endParaRPr lang="en-US" sz="2400" b="1" dirty="0">
              <a:solidFill>
                <a:srgbClr val="19194D"/>
              </a:solidFill>
            </a:endParaRPr>
          </a:p>
        </p:txBody>
      </p:sp>
      <p:pic>
        <p:nvPicPr>
          <p:cNvPr id="1030" name="Picture 6" descr="Image result for gsfc logo">
            <a:extLst>
              <a:ext uri="{FF2B5EF4-FFF2-40B4-BE49-F238E27FC236}">
                <a16:creationId xmlns:a16="http://schemas.microsoft.com/office/drawing/2014/main" id="{04B38297-D84A-41B0-9242-8CB3C70591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99" r="65039" b="36762"/>
          <a:stretch/>
        </p:blipFill>
        <p:spPr bwMode="auto">
          <a:xfrm>
            <a:off x="7391400" y="595525"/>
            <a:ext cx="1481712" cy="110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EMPO Logo FINAL med res.jpg">
            <a:extLst>
              <a:ext uri="{FF2B5EF4-FFF2-40B4-BE49-F238E27FC236}">
                <a16:creationId xmlns:a16="http://schemas.microsoft.com/office/drawing/2014/main" id="{060EF8F2-BDFF-AE24-3604-4FD7199456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143" y="675792"/>
            <a:ext cx="990600" cy="94305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5D02BC-F286-97BA-E43F-1E7632047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D272-10EF-4032-BC90-D1B0500E99B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B09E54-1A8F-C7A8-0A44-6CC262AEA516}"/>
              </a:ext>
            </a:extLst>
          </p:cNvPr>
          <p:cNvSpPr txBox="1"/>
          <p:nvPr/>
        </p:nvSpPr>
        <p:spPr>
          <a:xfrm>
            <a:off x="2121747" y="576591"/>
            <a:ext cx="5290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December 2015 Clear-Sky Mean VIIRS-DNB Radiances (NOAA/NGDC)</a:t>
            </a:r>
          </a:p>
          <a:p>
            <a:pPr algn="ctr"/>
            <a:r>
              <a:rPr lang="en-US" sz="1400" b="1" dirty="0"/>
              <a:t>Remapped to the TEMPO Field of Regard and Resolution</a:t>
            </a: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EFEB15BA-F6E7-AD9F-2153-B4F86E7D4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838200"/>
            <a:ext cx="10199134" cy="5858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543F1D2-10D5-A5EE-A239-73C4CB58F07B}"/>
              </a:ext>
            </a:extLst>
          </p:cNvPr>
          <p:cNvSpPr txBox="1"/>
          <p:nvPr/>
        </p:nvSpPr>
        <p:spPr>
          <a:xfrm>
            <a:off x="1140158" y="5353025"/>
            <a:ext cx="201632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Red &gt; 1 </a:t>
            </a:r>
            <a:r>
              <a:rPr lang="en-US" sz="1400" b="1" dirty="0" err="1">
                <a:solidFill>
                  <a:srgbClr val="FF0000"/>
                </a:solidFill>
              </a:rPr>
              <a:t>nW</a:t>
            </a:r>
            <a:r>
              <a:rPr lang="en-US" sz="1400" b="1" dirty="0">
                <a:solidFill>
                  <a:srgbClr val="FF0000"/>
                </a:solidFill>
              </a:rPr>
              <a:t> sr</a:t>
            </a:r>
            <a:r>
              <a:rPr lang="en-US" sz="1400" b="1" baseline="30000" dirty="0">
                <a:solidFill>
                  <a:srgbClr val="FF0000"/>
                </a:solidFill>
              </a:rPr>
              <a:t>-1</a:t>
            </a:r>
            <a:r>
              <a:rPr lang="en-US" sz="1400" b="1" dirty="0">
                <a:solidFill>
                  <a:srgbClr val="FF0000"/>
                </a:solidFill>
              </a:rPr>
              <a:t> cm</a:t>
            </a:r>
            <a:r>
              <a:rPr lang="en-US" sz="1400" b="1" baseline="30000" dirty="0">
                <a:solidFill>
                  <a:srgbClr val="FF0000"/>
                </a:solidFill>
              </a:rPr>
              <a:t>-2</a:t>
            </a:r>
          </a:p>
          <a:p>
            <a:r>
              <a:rPr lang="en-US" sz="1400" b="1" dirty="0">
                <a:solidFill>
                  <a:srgbClr val="FFFF00"/>
                </a:solidFill>
              </a:rPr>
              <a:t>Yellow &gt; 10 </a:t>
            </a:r>
            <a:r>
              <a:rPr lang="en-US" sz="1400" b="1" dirty="0" err="1">
                <a:solidFill>
                  <a:srgbClr val="FFFF00"/>
                </a:solidFill>
              </a:rPr>
              <a:t>nW</a:t>
            </a:r>
            <a:r>
              <a:rPr lang="en-US" sz="1400" b="1" dirty="0">
                <a:solidFill>
                  <a:srgbClr val="FFFF00"/>
                </a:solidFill>
              </a:rPr>
              <a:t> sr</a:t>
            </a:r>
            <a:r>
              <a:rPr lang="en-US" sz="1400" b="1" baseline="30000" dirty="0">
                <a:solidFill>
                  <a:srgbClr val="FFFF00"/>
                </a:solidFill>
              </a:rPr>
              <a:t>-1</a:t>
            </a:r>
            <a:r>
              <a:rPr lang="en-US" sz="1400" b="1" dirty="0">
                <a:solidFill>
                  <a:srgbClr val="FFFF00"/>
                </a:solidFill>
              </a:rPr>
              <a:t> cm</a:t>
            </a:r>
            <a:r>
              <a:rPr lang="en-US" sz="1400" b="1" baseline="30000" dirty="0">
                <a:solidFill>
                  <a:srgbClr val="FFFF00"/>
                </a:solidFill>
              </a:rPr>
              <a:t>-2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White &gt; 100 </a:t>
            </a:r>
            <a:r>
              <a:rPr lang="en-US" sz="1400" b="1" dirty="0" err="1">
                <a:solidFill>
                  <a:schemeClr val="bg1"/>
                </a:solidFill>
              </a:rPr>
              <a:t>nW</a:t>
            </a:r>
            <a:r>
              <a:rPr lang="en-US" sz="1400" b="1" dirty="0">
                <a:solidFill>
                  <a:schemeClr val="bg1"/>
                </a:solidFill>
              </a:rPr>
              <a:t> sr</a:t>
            </a:r>
            <a:r>
              <a:rPr lang="en-US" sz="1400" b="1" baseline="30000" dirty="0">
                <a:solidFill>
                  <a:schemeClr val="bg1"/>
                </a:solidFill>
              </a:rPr>
              <a:t>-1</a:t>
            </a:r>
            <a:r>
              <a:rPr lang="en-US" sz="1400" b="1" dirty="0">
                <a:solidFill>
                  <a:schemeClr val="bg1"/>
                </a:solidFill>
              </a:rPr>
              <a:t> cm</a:t>
            </a:r>
            <a:r>
              <a:rPr lang="en-US" sz="1400" b="1" baseline="30000" dirty="0">
                <a:solidFill>
                  <a:schemeClr val="bg1"/>
                </a:solidFill>
              </a:rPr>
              <a:t>-2</a:t>
            </a:r>
          </a:p>
        </p:txBody>
      </p:sp>
    </p:spTree>
    <p:extLst>
      <p:ext uri="{BB962C8B-B14F-4D97-AF65-F5344CB8AC3E}">
        <p14:creationId xmlns:p14="http://schemas.microsoft.com/office/powerpoint/2010/main" val="1367002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>
            <a:extLst>
              <a:ext uri="{FF2B5EF4-FFF2-40B4-BE49-F238E27FC236}">
                <a16:creationId xmlns:a16="http://schemas.microsoft.com/office/drawing/2014/main" id="{27DC1C40-C6DF-F3F0-6FF7-D2F82105D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 Nighttime Observing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1F2654-6369-A3A1-C017-E14F59D96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FD272-10EF-4032-BC90-D1B0500E99BC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25E84309-4E1E-489F-EC1D-A6E8A6FBB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425" y="1371600"/>
            <a:ext cx="6243008" cy="4679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D40BC65-E8D2-4CDF-F406-8790B40DDC7B}"/>
              </a:ext>
            </a:extLst>
          </p:cNvPr>
          <p:cNvSpPr txBox="1"/>
          <p:nvPr/>
        </p:nvSpPr>
        <p:spPr>
          <a:xfrm>
            <a:off x="7120732" y="2470930"/>
            <a:ext cx="176163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Aperture door closed</a:t>
            </a:r>
          </a:p>
          <a:p>
            <a:r>
              <a:rPr lang="en-US" sz="1400" b="1" dirty="0"/>
              <a:t>while sun is &lt; 60° </a:t>
            </a:r>
          </a:p>
          <a:p>
            <a:r>
              <a:rPr lang="en-US" sz="1400" b="1" dirty="0"/>
              <a:t>from optical axis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2D69BE5-9AA2-B1C3-F79E-6602E77B214A}"/>
              </a:ext>
            </a:extLst>
          </p:cNvPr>
          <p:cNvCxnSpPr>
            <a:stCxn id="31" idx="1"/>
          </p:cNvCxnSpPr>
          <p:nvPr/>
        </p:nvCxnSpPr>
        <p:spPr>
          <a:xfrm flipH="1" flipV="1">
            <a:off x="5287736" y="2320798"/>
            <a:ext cx="1832996" cy="5194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120CDE0-66AC-F9F0-3FBB-AD86668C574A}"/>
              </a:ext>
            </a:extLst>
          </p:cNvPr>
          <p:cNvCxnSpPr>
            <a:stCxn id="31" idx="1"/>
          </p:cNvCxnSpPr>
          <p:nvPr/>
        </p:nvCxnSpPr>
        <p:spPr>
          <a:xfrm flipH="1">
            <a:off x="5287736" y="2840262"/>
            <a:ext cx="1832996" cy="7704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5A4742D-36BF-3BC7-ADFE-1FF2B86ACBCC}"/>
              </a:ext>
            </a:extLst>
          </p:cNvPr>
          <p:cNvCxnSpPr>
            <a:stCxn id="31" idx="1"/>
          </p:cNvCxnSpPr>
          <p:nvPr/>
        </p:nvCxnSpPr>
        <p:spPr>
          <a:xfrm flipH="1">
            <a:off x="5353050" y="2840262"/>
            <a:ext cx="1767682" cy="20114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E1D6DC2E-2A9F-A829-D678-32179633069E}"/>
              </a:ext>
            </a:extLst>
          </p:cNvPr>
          <p:cNvSpPr txBox="1"/>
          <p:nvPr/>
        </p:nvSpPr>
        <p:spPr>
          <a:xfrm>
            <a:off x="152400" y="2470930"/>
            <a:ext cx="91473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Allowed </a:t>
            </a:r>
          </a:p>
          <a:p>
            <a:r>
              <a:rPr lang="en-US" sz="1400" b="1" dirty="0"/>
              <a:t>nighttime</a:t>
            </a:r>
          </a:p>
          <a:p>
            <a:r>
              <a:rPr lang="en-US" sz="1400" b="1" dirty="0"/>
              <a:t>observing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C3DFF76-8623-736B-CE6C-6A84B039DD0A}"/>
              </a:ext>
            </a:extLst>
          </p:cNvPr>
          <p:cNvCxnSpPr>
            <a:stCxn id="35" idx="3"/>
          </p:cNvCxnSpPr>
          <p:nvPr/>
        </p:nvCxnSpPr>
        <p:spPr>
          <a:xfrm flipV="1">
            <a:off x="1067138" y="2470932"/>
            <a:ext cx="2514261" cy="3693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302AF54-8D99-46B5-E36E-446E36DAA715}"/>
              </a:ext>
            </a:extLst>
          </p:cNvPr>
          <p:cNvCxnSpPr>
            <a:stCxn id="35" idx="3"/>
          </p:cNvCxnSpPr>
          <p:nvPr/>
        </p:nvCxnSpPr>
        <p:spPr>
          <a:xfrm>
            <a:off x="1067138" y="2840262"/>
            <a:ext cx="2726533" cy="10288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B9F892B-BF3F-A6F0-3C50-F7D43D3AF485}"/>
              </a:ext>
            </a:extLst>
          </p:cNvPr>
          <p:cNvCxnSpPr>
            <a:stCxn id="35" idx="3"/>
          </p:cNvCxnSpPr>
          <p:nvPr/>
        </p:nvCxnSpPr>
        <p:spPr>
          <a:xfrm>
            <a:off x="1067138" y="2840262"/>
            <a:ext cx="4694126" cy="25339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B667F5D5-A861-9B6F-5900-B7A295CF3FFD}"/>
              </a:ext>
            </a:extLst>
          </p:cNvPr>
          <p:cNvSpPr txBox="1"/>
          <p:nvPr/>
        </p:nvSpPr>
        <p:spPr>
          <a:xfrm>
            <a:off x="7246214" y="1684437"/>
            <a:ext cx="1440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Sun eclipsed</a:t>
            </a:r>
          </a:p>
          <a:p>
            <a:r>
              <a:rPr lang="en-US" sz="1400" b="1" dirty="0"/>
              <a:t>by Earth (umbra)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D2ABE67-4975-3C4B-BE78-2B37062BCCD7}"/>
              </a:ext>
            </a:extLst>
          </p:cNvPr>
          <p:cNvCxnSpPr/>
          <p:nvPr/>
        </p:nvCxnSpPr>
        <p:spPr>
          <a:xfrm flipH="1">
            <a:off x="4748892" y="1946047"/>
            <a:ext cx="2497322" cy="3747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73391489-5A2D-878A-5300-7F2831393D94}"/>
              </a:ext>
            </a:extLst>
          </p:cNvPr>
          <p:cNvSpPr txBox="1"/>
          <p:nvPr/>
        </p:nvSpPr>
        <p:spPr>
          <a:xfrm>
            <a:off x="2430404" y="4882371"/>
            <a:ext cx="800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Daylight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C453973-6312-858C-91E8-A1D14FA1F216}"/>
              </a:ext>
            </a:extLst>
          </p:cNvPr>
          <p:cNvSpPr txBox="1"/>
          <p:nvPr/>
        </p:nvSpPr>
        <p:spPr>
          <a:xfrm>
            <a:off x="152401" y="3761353"/>
            <a:ext cx="13498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Increase Integration Time for Lower Signal</a:t>
            </a:r>
          </a:p>
        </p:txBody>
      </p:sp>
    </p:spTree>
    <p:extLst>
      <p:ext uri="{BB962C8B-B14F-4D97-AF65-F5344CB8AC3E}">
        <p14:creationId xmlns:p14="http://schemas.microsoft.com/office/powerpoint/2010/main" val="1278753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0187B24E-9AF6-CF57-28D4-31AC48146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128" y="1495812"/>
            <a:ext cx="5283472" cy="45150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8331C7-7851-EBD9-4E27-0DF494281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Spectral Classification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A5419F-DB85-D3BA-46FD-566F757C9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4599A-07E3-4617-88E3-6A5F05D80C1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B694B73-ADEC-7336-BC83-7B827836E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935" y="1600200"/>
            <a:ext cx="3505200" cy="4648200"/>
          </a:xfrm>
        </p:spPr>
        <p:txBody>
          <a:bodyPr/>
          <a:lstStyle/>
          <a:p>
            <a:r>
              <a:rPr lang="en-US" sz="2400" dirty="0"/>
              <a:t>Understanding Lighting Types in use is Interesting for</a:t>
            </a:r>
          </a:p>
          <a:p>
            <a:pPr lvl="1"/>
            <a:r>
              <a:rPr lang="en-US" sz="2000" dirty="0"/>
              <a:t>Human Health</a:t>
            </a:r>
          </a:p>
          <a:p>
            <a:pPr lvl="1"/>
            <a:r>
              <a:rPr lang="en-US" sz="2000" dirty="0"/>
              <a:t>Ecology</a:t>
            </a:r>
          </a:p>
          <a:p>
            <a:pPr lvl="1"/>
            <a:r>
              <a:rPr lang="en-US" sz="2000" dirty="0"/>
              <a:t>Dark Night Skies</a:t>
            </a:r>
          </a:p>
          <a:p>
            <a:pPr lvl="1"/>
            <a:r>
              <a:rPr lang="en-US" sz="2000" dirty="0"/>
              <a:t>Energy Efficiency</a:t>
            </a:r>
          </a:p>
          <a:p>
            <a:r>
              <a:rPr lang="en-US" sz="2400" dirty="0"/>
              <a:t>VIIRS-DNB is a “Light Bucket” that cannot discriminate types</a:t>
            </a:r>
          </a:p>
          <a:p>
            <a:r>
              <a:rPr lang="en-US" sz="2400" dirty="0"/>
              <a:t>NASA Black Marble Collaboration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A14DAEC-83B1-7F81-A4DE-EF3247655385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7126324" y="3239508"/>
            <a:ext cx="685800" cy="7473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7FBF90F-21A2-8BED-AE56-A6F30C85F5AB}"/>
              </a:ext>
            </a:extLst>
          </p:cNvPr>
          <p:cNvSpPr txBox="1"/>
          <p:nvPr/>
        </p:nvSpPr>
        <p:spPr>
          <a:xfrm>
            <a:off x="7812124" y="2977898"/>
            <a:ext cx="10668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SCENIC is on the ISS</a:t>
            </a:r>
          </a:p>
        </p:txBody>
      </p:sp>
    </p:spTree>
    <p:extLst>
      <p:ext uri="{BB962C8B-B14F-4D97-AF65-F5344CB8AC3E}">
        <p14:creationId xmlns:p14="http://schemas.microsoft.com/office/powerpoint/2010/main" val="1577547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4DE9B-13B6-88CF-5A75-9F1BDB969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 Classifier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E50152-35BD-F2C4-C91A-6C86BA605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4599A-07E3-4617-88E3-6A5F05D80C1D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7F435B9-E043-5A7A-5FB0-B424AE226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05000"/>
            <a:ext cx="5264150" cy="4174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0FF929-1F2D-7D7E-3338-230D60E63860}"/>
              </a:ext>
            </a:extLst>
          </p:cNvPr>
          <p:cNvSpPr txBox="1"/>
          <p:nvPr/>
        </p:nvSpPr>
        <p:spPr>
          <a:xfrm>
            <a:off x="2295496" y="1692981"/>
            <a:ext cx="4635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Spectral Projections onto Library of EOFs Reduce Dimensionality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847A43-ACEA-8E67-2439-9FD54B2F57E0}"/>
              </a:ext>
            </a:extLst>
          </p:cNvPr>
          <p:cNvSpPr txBox="1"/>
          <p:nvPr/>
        </p:nvSpPr>
        <p:spPr>
          <a:xfrm>
            <a:off x="1634745" y="2999601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Relu</a:t>
            </a:r>
            <a:endParaRPr lang="en-US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55DE45-ECA3-63F6-3B01-ED7B86DEA5B9}"/>
              </a:ext>
            </a:extLst>
          </p:cNvPr>
          <p:cNvSpPr txBox="1"/>
          <p:nvPr/>
        </p:nvSpPr>
        <p:spPr>
          <a:xfrm>
            <a:off x="1634744" y="3853709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Relu</a:t>
            </a:r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26E85D-4683-D57E-1435-765E9FDC2371}"/>
              </a:ext>
            </a:extLst>
          </p:cNvPr>
          <p:cNvSpPr txBox="1"/>
          <p:nvPr/>
        </p:nvSpPr>
        <p:spPr>
          <a:xfrm>
            <a:off x="1650531" y="4689565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Relu</a:t>
            </a:r>
            <a:endParaRPr 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156832-05FD-5AA0-32CE-EB07B0E8F8D9}"/>
              </a:ext>
            </a:extLst>
          </p:cNvPr>
          <p:cNvSpPr txBox="1"/>
          <p:nvPr/>
        </p:nvSpPr>
        <p:spPr>
          <a:xfrm>
            <a:off x="2895600" y="5562600"/>
            <a:ext cx="7922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Soft Max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5002DF-CD38-CD2E-F3AF-62EAE39029F7}"/>
              </a:ext>
            </a:extLst>
          </p:cNvPr>
          <p:cNvSpPr txBox="1"/>
          <p:nvPr/>
        </p:nvSpPr>
        <p:spPr>
          <a:xfrm>
            <a:off x="4119381" y="5839599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D85A2C-4876-E6D4-F7AC-718207B7A056}"/>
              </a:ext>
            </a:extLst>
          </p:cNvPr>
          <p:cNvSpPr txBox="1"/>
          <p:nvPr/>
        </p:nvSpPr>
        <p:spPr>
          <a:xfrm>
            <a:off x="3521032" y="5848810"/>
            <a:ext cx="6339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HP Na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A61B51-7621-40E6-AF12-678A1F19929F}"/>
              </a:ext>
            </a:extLst>
          </p:cNvPr>
          <p:cNvSpPr txBox="1"/>
          <p:nvPr/>
        </p:nvSpPr>
        <p:spPr>
          <a:xfrm>
            <a:off x="4569548" y="5839599"/>
            <a:ext cx="608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LP Na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805580-82A5-6549-C35E-914EEF617886}"/>
              </a:ext>
            </a:extLst>
          </p:cNvPr>
          <p:cNvSpPr txBox="1"/>
          <p:nvPr/>
        </p:nvSpPr>
        <p:spPr>
          <a:xfrm>
            <a:off x="5169726" y="5839599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65FB9B-1DC2-0E81-EF78-FFBB8AF1CF9F}"/>
              </a:ext>
            </a:extLst>
          </p:cNvPr>
          <p:cNvSpPr txBox="1"/>
          <p:nvPr/>
        </p:nvSpPr>
        <p:spPr>
          <a:xfrm>
            <a:off x="514740" y="6155619"/>
            <a:ext cx="3604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Funding: ESTO AIST-21 Program</a:t>
            </a:r>
          </a:p>
        </p:txBody>
      </p:sp>
    </p:spTree>
    <p:extLst>
      <p:ext uri="{BB962C8B-B14F-4D97-AF65-F5344CB8AC3E}">
        <p14:creationId xmlns:p14="http://schemas.microsoft.com/office/powerpoint/2010/main" val="3101962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671FE-8850-6CFC-E3EC-2CF991050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Pandora Test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108403-B40C-1596-56B2-EF276D07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4599A-07E3-4617-88E3-6A5F05D80C1D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E708EE-9DF5-C3C4-1B99-94765066DE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59"/>
          <a:stretch/>
        </p:blipFill>
        <p:spPr>
          <a:xfrm>
            <a:off x="266699" y="3618689"/>
            <a:ext cx="8690529" cy="2553511"/>
          </a:xfrm>
          <a:prstGeom prst="rect">
            <a:avLst/>
          </a:prstGeom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9F916CE6-332E-F3C4-B397-D43874DB3450}"/>
              </a:ext>
            </a:extLst>
          </p:cNvPr>
          <p:cNvSpPr/>
          <p:nvPr/>
        </p:nvSpPr>
        <p:spPr>
          <a:xfrm>
            <a:off x="1992381" y="1601125"/>
            <a:ext cx="1628274" cy="240632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837DB6-3482-DA9E-6370-47B3D306F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976" y="2213650"/>
            <a:ext cx="885005" cy="9136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6E1DF9D-A6B3-D550-59C5-02D1C6816429}"/>
              </a:ext>
            </a:extLst>
          </p:cNvPr>
          <p:cNvSpPr txBox="1"/>
          <p:nvPr/>
        </p:nvSpPr>
        <p:spPr>
          <a:xfrm>
            <a:off x="813198" y="2688958"/>
            <a:ext cx="18425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Metro Washington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7754A36-5F0F-5A75-9792-F022E98AC74F}"/>
              </a:ext>
            </a:extLst>
          </p:cNvPr>
          <p:cNvCxnSpPr>
            <a:stCxn id="8" idx="0"/>
          </p:cNvCxnSpPr>
          <p:nvPr/>
        </p:nvCxnSpPr>
        <p:spPr>
          <a:xfrm flipV="1">
            <a:off x="1734476" y="1948240"/>
            <a:ext cx="795228" cy="7407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48EC659-A42C-6127-C9F3-FB39AF0D3845}"/>
              </a:ext>
            </a:extLst>
          </p:cNvPr>
          <p:cNvCxnSpPr/>
          <p:nvPr/>
        </p:nvCxnSpPr>
        <p:spPr>
          <a:xfrm>
            <a:off x="3099287" y="1938010"/>
            <a:ext cx="240631" cy="2165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742D781-6FBE-E72F-C6FC-0BDBD08F440D}"/>
              </a:ext>
            </a:extLst>
          </p:cNvPr>
          <p:cNvSpPr txBox="1"/>
          <p:nvPr/>
        </p:nvSpPr>
        <p:spPr>
          <a:xfrm>
            <a:off x="3973581" y="2374501"/>
            <a:ext cx="9589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Pandora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C34E8F-10BA-6347-622B-68508BA9C8E7}"/>
              </a:ext>
            </a:extLst>
          </p:cNvPr>
          <p:cNvSpPr txBox="1"/>
          <p:nvPr/>
        </p:nvSpPr>
        <p:spPr>
          <a:xfrm>
            <a:off x="6212057" y="3808463"/>
            <a:ext cx="186140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Courtesy: Dong Wu (GSFC)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4C951D-073C-EF29-A154-90056F5D5652}"/>
              </a:ext>
            </a:extLst>
          </p:cNvPr>
          <p:cNvSpPr txBox="1"/>
          <p:nvPr/>
        </p:nvSpPr>
        <p:spPr>
          <a:xfrm>
            <a:off x="1945155" y="4624937"/>
            <a:ext cx="7200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Na 498.281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5304BB-0ED7-EF41-994B-7CA2F57ACFAF}"/>
              </a:ext>
            </a:extLst>
          </p:cNvPr>
          <p:cNvSpPr txBox="1"/>
          <p:nvPr/>
        </p:nvSpPr>
        <p:spPr>
          <a:xfrm>
            <a:off x="4340349" y="3827344"/>
            <a:ext cx="7200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Na 568.635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4B3B27-2EFD-6B0E-7C2E-95627EF680D6}"/>
              </a:ext>
            </a:extLst>
          </p:cNvPr>
          <p:cNvSpPr txBox="1"/>
          <p:nvPr/>
        </p:nvSpPr>
        <p:spPr>
          <a:xfrm>
            <a:off x="5044809" y="4591429"/>
            <a:ext cx="7200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Na 615.423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3CDDD6-D671-0EC9-5570-256D60F2CA3E}"/>
              </a:ext>
            </a:extLst>
          </p:cNvPr>
          <p:cNvSpPr txBox="1"/>
          <p:nvPr/>
        </p:nvSpPr>
        <p:spPr>
          <a:xfrm>
            <a:off x="6888056" y="4377645"/>
            <a:ext cx="7200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Na 819.097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BB63CE-AAE0-7801-FC83-019EB78B2D45}"/>
              </a:ext>
            </a:extLst>
          </p:cNvPr>
          <p:cNvSpPr txBox="1"/>
          <p:nvPr/>
        </p:nvSpPr>
        <p:spPr>
          <a:xfrm>
            <a:off x="970930" y="4512681"/>
            <a:ext cx="7200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Hg 435.833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72A521-DB8C-13B7-EA0A-BC64A75E01F1}"/>
              </a:ext>
            </a:extLst>
          </p:cNvPr>
          <p:cNvSpPr txBox="1"/>
          <p:nvPr/>
        </p:nvSpPr>
        <p:spPr>
          <a:xfrm>
            <a:off x="1899691" y="3892682"/>
            <a:ext cx="7200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Hg 546.074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385E8E-A58C-B972-2029-0434BEA8DC18}"/>
              </a:ext>
            </a:extLst>
          </p:cNvPr>
          <p:cNvSpPr txBox="1"/>
          <p:nvPr/>
        </p:nvSpPr>
        <p:spPr>
          <a:xfrm>
            <a:off x="2445123" y="4307036"/>
            <a:ext cx="7200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Hg 579.066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24FED4D-069B-5A57-79FC-62A01077D498}"/>
              </a:ext>
            </a:extLst>
          </p:cNvPr>
          <p:cNvCxnSpPr/>
          <p:nvPr/>
        </p:nvCxnSpPr>
        <p:spPr>
          <a:xfrm>
            <a:off x="3845102" y="4806873"/>
            <a:ext cx="29486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BAE6BE9-01C3-2D76-87E5-05B92FA57A62}"/>
              </a:ext>
            </a:extLst>
          </p:cNvPr>
          <p:cNvSpPr txBox="1"/>
          <p:nvPr/>
        </p:nvSpPr>
        <p:spPr>
          <a:xfrm>
            <a:off x="3683479" y="4892050"/>
            <a:ext cx="6944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Na D Lines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59315E1-A038-9B0C-6D07-0E557A1D7676}"/>
              </a:ext>
            </a:extLst>
          </p:cNvPr>
          <p:cNvCxnSpPr/>
          <p:nvPr/>
        </p:nvCxnSpPr>
        <p:spPr>
          <a:xfrm>
            <a:off x="1539240" y="5564785"/>
            <a:ext cx="50826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BD20ACF-B915-59DF-FC3F-5C877FF418F5}"/>
              </a:ext>
            </a:extLst>
          </p:cNvPr>
          <p:cNvCxnSpPr>
            <a:cxnSpLocks/>
          </p:cNvCxnSpPr>
          <p:nvPr/>
        </p:nvCxnSpPr>
        <p:spPr>
          <a:xfrm>
            <a:off x="3082519" y="5267605"/>
            <a:ext cx="152944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557317B-1182-A516-F90F-4FE258B76FD7}"/>
              </a:ext>
            </a:extLst>
          </p:cNvPr>
          <p:cNvSpPr txBox="1"/>
          <p:nvPr/>
        </p:nvSpPr>
        <p:spPr>
          <a:xfrm>
            <a:off x="3683479" y="5293398"/>
            <a:ext cx="3850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LED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959027A-A01D-43AC-460B-A079AA8ED0C9}"/>
              </a:ext>
            </a:extLst>
          </p:cNvPr>
          <p:cNvSpPr txBox="1"/>
          <p:nvPr/>
        </p:nvSpPr>
        <p:spPr>
          <a:xfrm>
            <a:off x="1600853" y="5569319"/>
            <a:ext cx="3850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LED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98DED28-F06A-C2A3-5DC8-70CA6A0BD81E}"/>
              </a:ext>
            </a:extLst>
          </p:cNvPr>
          <p:cNvSpPr txBox="1"/>
          <p:nvPr/>
        </p:nvSpPr>
        <p:spPr>
          <a:xfrm>
            <a:off x="6329564" y="4929136"/>
            <a:ext cx="4764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NIST</a:t>
            </a:r>
            <a:endParaRPr lang="en-US" sz="800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DA82759-6BAB-752B-93BA-4DEB71FD72AD}"/>
              </a:ext>
            </a:extLst>
          </p:cNvPr>
          <p:cNvCxnSpPr>
            <a:cxnSpLocks/>
            <a:stCxn id="26" idx="0"/>
          </p:cNvCxnSpPr>
          <p:nvPr/>
        </p:nvCxnSpPr>
        <p:spPr>
          <a:xfrm flipV="1">
            <a:off x="6567770" y="4591429"/>
            <a:ext cx="457870" cy="3377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FB6CD24-91FE-1EFF-AE14-307D149462C0}"/>
              </a:ext>
            </a:extLst>
          </p:cNvPr>
          <p:cNvCxnSpPr>
            <a:stCxn id="26" idx="0"/>
            <a:endCxn id="15" idx="3"/>
          </p:cNvCxnSpPr>
          <p:nvPr/>
        </p:nvCxnSpPr>
        <p:spPr>
          <a:xfrm flipH="1" flipV="1">
            <a:off x="5764878" y="4699151"/>
            <a:ext cx="802892" cy="2299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DB0C730-25D2-CFF4-FFF5-C4D3FB540307}"/>
              </a:ext>
            </a:extLst>
          </p:cNvPr>
          <p:cNvCxnSpPr/>
          <p:nvPr/>
        </p:nvCxnSpPr>
        <p:spPr>
          <a:xfrm>
            <a:off x="1690999" y="3326410"/>
            <a:ext cx="13915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83EA69F-D2F6-1389-C9B1-DC6F7134270D}"/>
              </a:ext>
            </a:extLst>
          </p:cNvPr>
          <p:cNvCxnSpPr/>
          <p:nvPr/>
        </p:nvCxnSpPr>
        <p:spPr>
          <a:xfrm>
            <a:off x="1945155" y="3017863"/>
            <a:ext cx="150744" cy="2805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21FA48B-E28E-35CB-7BE8-40FC07404DFB}"/>
              </a:ext>
            </a:extLst>
          </p:cNvPr>
          <p:cNvCxnSpPr/>
          <p:nvPr/>
        </p:nvCxnSpPr>
        <p:spPr>
          <a:xfrm flipV="1">
            <a:off x="2143125" y="2026272"/>
            <a:ext cx="628650" cy="12620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63BE037-E1F1-A7AA-3506-7C39B07B04F9}"/>
              </a:ext>
            </a:extLst>
          </p:cNvPr>
          <p:cNvCxnSpPr/>
          <p:nvPr/>
        </p:nvCxnSpPr>
        <p:spPr>
          <a:xfrm>
            <a:off x="2619760" y="2469160"/>
            <a:ext cx="185397" cy="2013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FEBEB07-28FF-987B-DC2D-8CF641DA17D5}"/>
              </a:ext>
            </a:extLst>
          </p:cNvPr>
          <p:cNvCxnSpPr/>
          <p:nvPr/>
        </p:nvCxnSpPr>
        <p:spPr>
          <a:xfrm flipV="1">
            <a:off x="2635334" y="2374501"/>
            <a:ext cx="241262" cy="946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D32D7625-486F-FA51-3F4F-8E92439E576E}"/>
              </a:ext>
            </a:extLst>
          </p:cNvPr>
          <p:cNvSpPr txBox="1"/>
          <p:nvPr/>
        </p:nvSpPr>
        <p:spPr>
          <a:xfrm>
            <a:off x="3913906" y="2643401"/>
            <a:ext cx="1146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Roof B33</a:t>
            </a:r>
          </a:p>
          <a:p>
            <a:pPr algn="ctr"/>
            <a:r>
              <a:rPr lang="en-US" dirty="0"/>
              <a:t>GSFC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8C16921-ACBE-C491-A072-2C575593CDAE}"/>
              </a:ext>
            </a:extLst>
          </p:cNvPr>
          <p:cNvSpPr txBox="1"/>
          <p:nvPr/>
        </p:nvSpPr>
        <p:spPr>
          <a:xfrm>
            <a:off x="5431240" y="1842971"/>
            <a:ext cx="27494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Neural Network Retrieval</a:t>
            </a:r>
          </a:p>
          <a:p>
            <a:r>
              <a:rPr lang="en-US" dirty="0"/>
              <a:t>HP Na: 29%</a:t>
            </a:r>
          </a:p>
          <a:p>
            <a:r>
              <a:rPr lang="en-US" dirty="0"/>
              <a:t>LED: 60%</a:t>
            </a:r>
          </a:p>
          <a:p>
            <a:r>
              <a:rPr lang="en-US" dirty="0"/>
              <a:t>Hg Vapor: 11%</a:t>
            </a:r>
          </a:p>
        </p:txBody>
      </p:sp>
    </p:spTree>
    <p:extLst>
      <p:ext uri="{BB962C8B-B14F-4D97-AF65-F5344CB8AC3E}">
        <p14:creationId xmlns:p14="http://schemas.microsoft.com/office/powerpoint/2010/main" val="229014266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39780</TotalTime>
  <Words>217</Words>
  <Application>Microsoft Office PowerPoint</Application>
  <PresentationFormat>On-screen Show (4:3)</PresentationFormat>
  <Paragraphs>70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Times New Roman</vt:lpstr>
      <vt:lpstr>Default Design</vt:lpstr>
      <vt:lpstr>Nightlights Spectroscopy</vt:lpstr>
      <vt:lpstr>PowerPoint Presentation</vt:lpstr>
      <vt:lpstr>TEMPO Nighttime Observing</vt:lpstr>
      <vt:lpstr>Spectral Classification</vt:lpstr>
      <vt:lpstr>Neural Network Classifier</vt:lpstr>
      <vt:lpstr>Pandora Test</vt:lpstr>
    </vt:vector>
  </TitlesOfParts>
  <Company>Carr Astronautics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Jim Carr</dc:creator>
  <cp:lastModifiedBy>Carr, Jim</cp:lastModifiedBy>
  <cp:revision>911</cp:revision>
  <cp:lastPrinted>2019-02-13T16:13:05Z</cp:lastPrinted>
  <dcterms:created xsi:type="dcterms:W3CDTF">2011-07-18T20:00:46Z</dcterms:created>
  <dcterms:modified xsi:type="dcterms:W3CDTF">2023-04-28T15:12:41Z</dcterms:modified>
</cp:coreProperties>
</file>